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58" r:id="rId7"/>
    <p:sldId id="266" r:id="rId8"/>
    <p:sldId id="259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0"/>
    <a:srgbClr val="2D2D2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134344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Synthetic Genomics Data Generation And Evaluation For The Use Case Of Benchmarking Somatic Variant Calling Algorithms</a:t>
            </a:r>
            <a:endParaRPr lang="en-US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809" y="3947201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tyliani</a:t>
            </a: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– Christina 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Fragkouli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PhD Candidate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98347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727" y="1744032"/>
            <a:ext cx="9905999" cy="2622026"/>
          </a:xfrm>
        </p:spPr>
        <p:txBody>
          <a:bodyPr/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Variant calling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plays an important in identifying genetic lesions.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of variants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low frequency (≤10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identification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challenging.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challenge that rises is the absence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 and consistent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 and benchmarking.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Gold Standard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2061" r="22448" b="49644"/>
          <a:stretch/>
        </p:blipFill>
        <p:spPr>
          <a:xfrm>
            <a:off x="5562441" y="906162"/>
            <a:ext cx="1474573" cy="576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004"/>
          <a:stretch/>
        </p:blipFill>
        <p:spPr>
          <a:xfrm>
            <a:off x="5871042" y="1836387"/>
            <a:ext cx="857370" cy="223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295608" y="1484176"/>
            <a:ext cx="8238" cy="36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0" y="2002057"/>
            <a:ext cx="1825307" cy="174141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299727" y="2053477"/>
            <a:ext cx="0" cy="673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2605" y="2727245"/>
            <a:ext cx="2060958" cy="12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856" r="2504" b="2245"/>
          <a:stretch/>
        </p:blipFill>
        <p:spPr>
          <a:xfrm>
            <a:off x="8155337" y="1617044"/>
            <a:ext cx="1814681" cy="210793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415381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500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11855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x5000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331368" y="3294268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331368" y="4659453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87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Comparing Algorithms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90702" y="983095"/>
            <a:ext cx="10576197" cy="4629258"/>
            <a:chOff x="790702" y="1320849"/>
            <a:chExt cx="10576197" cy="4629258"/>
          </a:xfrm>
        </p:grpSpPr>
        <p:grpSp>
          <p:nvGrpSpPr>
            <p:cNvPr id="25" name="Group 24"/>
            <p:cNvGrpSpPr/>
            <p:nvPr/>
          </p:nvGrpSpPr>
          <p:grpSpPr>
            <a:xfrm>
              <a:off x="790702" y="1321681"/>
              <a:ext cx="3850196" cy="4628426"/>
              <a:chOff x="790702" y="1321681"/>
              <a:chExt cx="3850196" cy="462842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800221" y="2210606"/>
                <a:ext cx="1814681" cy="3739501"/>
                <a:chOff x="1620628" y="983164"/>
                <a:chExt cx="1814681" cy="37395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04" t="2061" r="22448" b="49644"/>
                <a:stretch/>
              </p:blipFill>
              <p:spPr>
                <a:xfrm>
                  <a:off x="1770088" y="983164"/>
                  <a:ext cx="1474573" cy="57664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04"/>
                <a:stretch/>
              </p:blipFill>
              <p:spPr>
                <a:xfrm>
                  <a:off x="2103403" y="1928562"/>
                  <a:ext cx="857370" cy="223860"/>
                </a:xfrm>
                <a:prstGeom prst="rect">
                  <a:avLst/>
                </a:prstGeom>
              </p:spPr>
            </p:pic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2519731" y="1536464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527969" y="2217111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1856" r="2504" b="2245"/>
                <a:stretch/>
              </p:blipFill>
              <p:spPr>
                <a:xfrm>
                  <a:off x="1620628" y="2614732"/>
                  <a:ext cx="1814681" cy="2107933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790702" y="1321681"/>
                <a:ext cx="38501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In-</a:t>
                </a:r>
                <a:r>
                  <a:rPr lang="en-US" sz="16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silico</a:t>
                </a:r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generated dataset that contains «Ground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Truth» SNIPs and INDELs 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45911" y="3196269"/>
              <a:ext cx="1107632" cy="1029964"/>
              <a:chOff x="5788271" y="3338279"/>
              <a:chExt cx="497356" cy="440476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788271" y="3338279"/>
                <a:ext cx="497356" cy="44047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3083" y="3381002"/>
                <a:ext cx="492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VS</a:t>
                </a:r>
                <a:endParaRPr lang="en-US" sz="48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449838" y="1320849"/>
              <a:ext cx="2917061" cy="3122893"/>
              <a:chOff x="8449838" y="1320849"/>
              <a:chExt cx="2917061" cy="312289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177638" y="2977082"/>
                <a:ext cx="2189261" cy="1466660"/>
                <a:chOff x="7852661" y="3309124"/>
                <a:chExt cx="1841270" cy="135473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2661" y="3309124"/>
                  <a:ext cx="1841270" cy="609524"/>
                </a:xfrm>
                <a:prstGeom prst="rect">
                  <a:avLst/>
                </a:prstGeom>
              </p:spPr>
            </p:pic>
            <p:sp>
              <p:nvSpPr>
                <p:cNvPr id="16" name="Rounded Rectangle 15"/>
                <p:cNvSpPr/>
                <p:nvPr/>
              </p:nvSpPr>
              <p:spPr>
                <a:xfrm>
                  <a:off x="7852661" y="4108195"/>
                  <a:ext cx="1841270" cy="555659"/>
                </a:xfrm>
                <a:prstGeom prst="roundRect">
                  <a:avLst/>
                </a:prstGeom>
                <a:solidFill>
                  <a:srgbClr val="2D2D2E"/>
                </a:solidFill>
                <a:ln>
                  <a:solidFill>
                    <a:srgbClr val="00B5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tx1">
                          <a:lumMod val="95000"/>
                        </a:schemeClr>
                      </a:solidFill>
                    </a:rPr>
                    <a:t>Mutect2</a:t>
                  </a:r>
                  <a:endParaRPr lang="el-GR" sz="2800" b="1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8449838" y="1320849"/>
                <a:ext cx="29170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Results from GATK somatic variant calling algorithm</a:t>
                </a:r>
                <a:endParaRPr lang="en-US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9" name="Group 28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7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830" y="4156241"/>
            <a:ext cx="2701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Down-sampling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coverage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1831" y="1114028"/>
            <a:ext cx="5790042" cy="2956105"/>
            <a:chOff x="1381413" y="1034388"/>
            <a:chExt cx="8447899" cy="3950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413" y="1034388"/>
              <a:ext cx="3941805" cy="39418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507" y="1042626"/>
              <a:ext cx="3941805" cy="394180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3880229" y="4122714"/>
            <a:ext cx="2701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9" y="1120193"/>
            <a:ext cx="4507285" cy="37560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30499" y="4962371"/>
            <a:ext cx="4507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Variance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Density plots of «Ground Truth» Variants per DNA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3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55" y="1587070"/>
            <a:ext cx="5438519" cy="271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2555" y="4477507"/>
            <a:ext cx="5438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Divergence in the identification of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SNPs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and their AF of «Ground Truth» Variants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 b="15812"/>
          <a:stretch/>
        </p:blipFill>
        <p:spPr>
          <a:xfrm>
            <a:off x="7063272" y="1586297"/>
            <a:ext cx="3949599" cy="27200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63272" y="4495353"/>
            <a:ext cx="394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Venn plot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the Overall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40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1776057" y="181232"/>
            <a:ext cx="4219757" cy="5414349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1804" y="417242"/>
            <a:ext cx="256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51753" y="1037123"/>
            <a:ext cx="4144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 of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genomics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 based on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TP53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gene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«Ground Truth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SNPs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INDELs in order to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somatic variant callers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Investigate the impact of variant callers in variants at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frequencies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10800000">
            <a:off x="6521052" y="181233"/>
            <a:ext cx="4219757" cy="5414350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4466" y="417242"/>
            <a:ext cx="39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learn more about our work please visit</a:t>
            </a:r>
          </a:p>
        </p:txBody>
      </p:sp>
      <p:sp>
        <p:nvSpPr>
          <p:cNvPr id="7" name="Striped Right Arrow 6"/>
          <p:cNvSpPr/>
          <p:nvPr/>
        </p:nvSpPr>
        <p:spPr>
          <a:xfrm rot="5400000">
            <a:off x="7782433" y="1872849"/>
            <a:ext cx="1696994" cy="102973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07" y="3425234"/>
            <a:ext cx="1752845" cy="184810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862118" y="149518"/>
            <a:ext cx="4340779" cy="5569631"/>
            <a:chOff x="241075" y="6455382"/>
            <a:chExt cx="7231499" cy="8492537"/>
          </a:xfrm>
        </p:grpSpPr>
        <p:sp>
          <p:nvSpPr>
            <p:cNvPr id="22" name="Rounded Rectangle 21"/>
            <p:cNvSpPr/>
            <p:nvPr/>
          </p:nvSpPr>
          <p:spPr>
            <a:xfrm rot="10800000">
              <a:off x="241077" y="6455382"/>
              <a:ext cx="7231497" cy="8492537"/>
            </a:xfrm>
            <a:prstGeom prst="roundRect">
              <a:avLst/>
            </a:prstGeom>
            <a:solidFill>
              <a:srgbClr val="90A9AD"/>
            </a:solidFill>
            <a:ln>
              <a:solidFill>
                <a:srgbClr val="90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8224" y="7239711"/>
              <a:ext cx="5417200" cy="891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Come say Hi :)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75" y="8915702"/>
              <a:ext cx="7231499" cy="5396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Monday 24</a:t>
              </a:r>
              <a:r>
                <a:rPr lang="en-US" sz="32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of July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 Session A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Track: BOSC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Poster: A-102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3" name="Group 1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4" y="142667"/>
            <a:ext cx="4139102" cy="58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242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Tahoma</vt:lpstr>
      <vt:lpstr>Trebuchet MS</vt:lpstr>
      <vt:lpstr>Tw Cen MT</vt:lpstr>
      <vt:lpstr>Circuit</vt:lpstr>
      <vt:lpstr>Synthetic Genomics Data Generation And Evaluation For The Use Case Of Benchmarking Somatic Variant Calling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2023-07-04T11:36:04Z</dcterms:created>
  <dcterms:modified xsi:type="dcterms:W3CDTF">2023-09-06T11:28:29Z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